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2" r:id="rId6"/>
    <p:sldId id="263" r:id="rId7"/>
    <p:sldId id="270" r:id="rId8"/>
    <p:sldId id="275" r:id="rId9"/>
    <p:sldId id="274" r:id="rId10"/>
    <p:sldId id="276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57F"/>
    <a:srgbClr val="5AC4C5"/>
    <a:srgbClr val="00F6F1"/>
    <a:srgbClr val="A1499A"/>
    <a:srgbClr val="08D2E9"/>
    <a:srgbClr val="00FB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B89A86-EFC7-B9FE-BD8B-160C456F779B}" v="6" dt="2024-08-05T15:16:02.889"/>
    <p1510:client id="{84D1647A-56B2-7D49-8011-B02A58B33667}" v="95" dt="2024-08-05T15:21:56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e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4631"/>
  </p:normalViewPr>
  <p:slideViewPr>
    <p:cSldViewPr snapToGrid="0">
      <p:cViewPr varScale="1">
        <p:scale>
          <a:sx n="101" d="100"/>
          <a:sy n="101" d="100"/>
        </p:scale>
        <p:origin x="1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CFBCEC-5BE8-3656-1442-77D36EB49C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9B1FECB-B4C5-C064-9911-181C557E5B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48FFA3-76BE-30C9-00AA-1FB9AE431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7B8F40-5037-E420-F948-95BC648D2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281D7A-AC94-FC05-341A-4240BA0ED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4666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531CD4-A42D-F146-6A6C-90C110BB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03F4132-BEE2-C9BC-DB72-636AC8F1EB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8D84A8-6ECE-ACB8-B7B5-0EC023FF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51996-0CBA-FEA5-CE02-00EB2DD06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BF98E0-6DD5-79A6-ECE0-8613ED93E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65511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537979-E8B4-271C-6719-42B75C9AAA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887D64F-9597-4639-1F45-E41B4DE0C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37D5AB-DDB0-EBDD-D918-EF44E3C49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AD10F2-08E7-DEBA-E6E8-88016D6BB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257FAB-0318-757E-CFCE-6900470B7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40141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73AE41-0F71-DB70-2E1A-13E382AA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E51965-A5E1-949F-751F-F7125BF23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050C62-1FA3-D5B9-C3B1-8B6555387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9DCEA8-3CF4-9432-CEBA-FE4F3C805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972924-51FF-54E6-32BA-9A0FD7803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9618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CE9667-FA78-42F7-D45A-DE06A83A8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D77340-6CFA-35CB-A32B-64089A29E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40A831-42DC-9F74-76CA-5A0C9344C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1A2173-0A7E-B747-DEEB-AB32AB84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37B7E7-F692-776B-AF5D-ACC16A3AB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731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82D69-C212-FF55-D96D-3F143CAA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7DB4F0-4651-BDAA-4D76-4CDC119D06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22F5294-C3DE-B9B1-1FB5-0C8070DB3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90D724-459B-5C2C-3070-E370EAA2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EF2F093-8D20-41A8-E6AA-E62FC1332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8B6093-E877-2A4E-DCAE-CC8665DF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366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7E5EDC-DA94-9A98-17C9-B81B8472B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8C36DC-F4A4-A8A4-60BB-1B9B83E35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EA8C285-7CFB-2733-0792-114A953A9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05F8B37-D72D-D71E-99C5-DD0A352221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1B1602D-33E3-14C5-C4F1-32C556280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F6DA97E-DFA8-F094-B9F3-7CCADD6B0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3217AD9-3627-EBF3-F505-044A0AEC2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94F846A-225E-8F05-EF1B-7BB1B4145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27696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257514-37CA-22EC-7FA0-C9EC7E829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9AFBD7-6208-5109-D64B-2287E63B8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109C69-82B9-10A3-D9C4-16CF43D9D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E3C123E-69F7-0540-F93C-5EEE0323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414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4C8FC2-A1C5-97BB-36C9-4C31DBD20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3128E9E-3297-EAC8-B4CC-4F142FF7E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29FA887-463D-62CB-CF70-BB24D6605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657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046F9-8809-631E-5867-0A81764E7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90E668-D127-EF76-7F41-A471B9B94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5E40BE3-D64D-733B-C59F-EE06D982F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FAFC14-B0B6-F400-C2BA-BB3C3FF0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C7CF0B2-FB4F-C1F3-69A7-A81737C11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C480156-E0B6-7C40-6D21-D4CFB3996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11080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EC3079-D660-FDC3-FE1B-01FE9B5BD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EA16808-D671-9E86-27EC-41F46E984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65F1BE9-8EC8-3E87-9C18-E995A96CC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ECD865-C212-0E73-BEFF-32A918A71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4DF7A4-CDF4-3BD3-C1EC-7FCD97E12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375534-945A-DF88-1D40-D12A038F7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141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3E3802D-7102-F9D0-C2B3-05722BFFF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745636-BB5A-E8AF-02EC-05C8C5EC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904F1F-6E54-8EE4-A886-688BDFE31F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586587-784A-4AEE-A2E9-CFE5862C65EA}" type="datetimeFigureOut">
              <a:rPr lang="es-CO" smtClean="0"/>
              <a:t>12/08/2024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017463-4A13-AAB1-536F-CF611DB5A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E3056E-3AEA-099D-CF0E-BF3929545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4E17FA-2129-4EAE-A26B-C3FD5ABFC7A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141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ranet.comfama.com/noticias/siete-tips-para-hacer-un-buen-pitch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FFD80AD5-B317-F6D8-C444-30D7742B37E6}"/>
              </a:ext>
            </a:extLst>
          </p:cNvPr>
          <p:cNvSpPr txBox="1"/>
          <p:nvPr/>
        </p:nvSpPr>
        <p:spPr>
          <a:xfrm>
            <a:off x="3745618" y="4871429"/>
            <a:ext cx="4700774" cy="553998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s-CO" sz="3000" b="1">
                <a:latin typeface="Arial"/>
                <a:cs typeface="Arial"/>
              </a:rPr>
              <a:t>¿Cómo crear tu pitch?</a:t>
            </a:r>
          </a:p>
        </p:txBody>
      </p:sp>
    </p:spTree>
    <p:extLst>
      <p:ext uri="{BB962C8B-B14F-4D97-AF65-F5344CB8AC3E}">
        <p14:creationId xmlns:p14="http://schemas.microsoft.com/office/powerpoint/2010/main" val="3083584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A0C65C0-387D-C865-8C52-90560F9175DD}"/>
              </a:ext>
            </a:extLst>
          </p:cNvPr>
          <p:cNvSpPr/>
          <p:nvPr/>
        </p:nvSpPr>
        <p:spPr>
          <a:xfrm>
            <a:off x="0" y="0"/>
            <a:ext cx="12192000" cy="5833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Historias que vuelven simple un tema complejo</a:t>
            </a:r>
          </a:p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Historia única y recordable</a:t>
            </a:r>
          </a:p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Si es fácil de recordar, es fácil de contar y generará voz a voz</a:t>
            </a:r>
          </a:p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Pone los datos en contexto real y los evidencia</a:t>
            </a:r>
          </a:p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Conecta a nivel emocional con la audiencia</a:t>
            </a:r>
          </a:p>
          <a:p>
            <a:pPr>
              <a:lnSpc>
                <a:spcPct val="120000"/>
              </a:lnSpc>
            </a:pPr>
            <a:r>
              <a:rPr lang="es-MX" dirty="0">
                <a:cs typeface="Arial" panose="020B0604020202020204" pitchFamily="34" charset="0"/>
              </a:rPr>
              <a:t>De humanos a humanos</a:t>
            </a:r>
            <a:endParaRPr lang="es-CO" dirty="0">
              <a:cs typeface="Arial" panose="020B0604020202020204" pitchFamily="34" charset="0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E8F413-D4D2-0F07-F77E-FAA976799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657" y="1588860"/>
            <a:ext cx="4922520" cy="1325563"/>
          </a:xfrm>
        </p:spPr>
        <p:txBody>
          <a:bodyPr/>
          <a:lstStyle/>
          <a:p>
            <a:r>
              <a:rPr lang="es-CO" dirty="0">
                <a:latin typeface="Aptos ExtraBold" panose="020B0004020202020204" pitchFamily="34" charset="0"/>
              </a:rPr>
              <a:t>¿QUÉ ES STORYTELLING?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78B891-F148-DF91-F8B5-6108A52BD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657" y="3006352"/>
            <a:ext cx="4309872" cy="247848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MX" sz="1600" dirty="0">
                <a:cs typeface="Arial" panose="020B0604020202020204" pitchFamily="34" charset="0"/>
              </a:rPr>
              <a:t>Es la técnica que usaremos para desarrollar tu pitch, con la cual buscaremos </a:t>
            </a:r>
            <a:r>
              <a:rPr lang="es-MX" sz="1600" b="1" dirty="0">
                <a:cs typeface="Arial" panose="020B0604020202020204" pitchFamily="34" charset="0"/>
              </a:rPr>
              <a:t>conectar emocionalmente</a:t>
            </a:r>
            <a:r>
              <a:rPr lang="es-MX" sz="1600" dirty="0">
                <a:cs typeface="Arial" panose="020B0604020202020204" pitchFamily="34" charset="0"/>
              </a:rPr>
              <a:t> con el público a través de una historia y en el cómo es contada. </a:t>
            </a:r>
          </a:p>
        </p:txBody>
      </p:sp>
      <p:sp>
        <p:nvSpPr>
          <p:cNvPr id="8" name="Diagrama de flujo: proceso alternativo 7">
            <a:extLst>
              <a:ext uri="{FF2B5EF4-FFF2-40B4-BE49-F238E27FC236}">
                <a16:creationId xmlns:a16="http://schemas.microsoft.com/office/drawing/2014/main" id="{68E59D2D-D7FA-01E3-83A4-081DB7B55B07}"/>
              </a:ext>
            </a:extLst>
          </p:cNvPr>
          <p:cNvSpPr/>
          <p:nvPr/>
        </p:nvSpPr>
        <p:spPr>
          <a:xfrm>
            <a:off x="7088124" y="912668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Historias que vuelven simple un tema complejo</a:t>
            </a:r>
          </a:p>
        </p:txBody>
      </p:sp>
      <p:sp>
        <p:nvSpPr>
          <p:cNvPr id="9" name="Diagrama de flujo: proceso alternativo 8">
            <a:extLst>
              <a:ext uri="{FF2B5EF4-FFF2-40B4-BE49-F238E27FC236}">
                <a16:creationId xmlns:a16="http://schemas.microsoft.com/office/drawing/2014/main" id="{B9722F3E-C4B7-B25F-32B9-AA9E6539E4AD}"/>
              </a:ext>
            </a:extLst>
          </p:cNvPr>
          <p:cNvSpPr/>
          <p:nvPr/>
        </p:nvSpPr>
        <p:spPr>
          <a:xfrm>
            <a:off x="7088124" y="1631106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Historia única y recordable</a:t>
            </a:r>
          </a:p>
        </p:txBody>
      </p:sp>
      <p:sp>
        <p:nvSpPr>
          <p:cNvPr id="10" name="Diagrama de flujo: proceso alternativo 9">
            <a:extLst>
              <a:ext uri="{FF2B5EF4-FFF2-40B4-BE49-F238E27FC236}">
                <a16:creationId xmlns:a16="http://schemas.microsoft.com/office/drawing/2014/main" id="{4BA500AC-11BE-7400-A6B5-4E3AB6315033}"/>
              </a:ext>
            </a:extLst>
          </p:cNvPr>
          <p:cNvSpPr/>
          <p:nvPr/>
        </p:nvSpPr>
        <p:spPr>
          <a:xfrm>
            <a:off x="7088124" y="2349544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Si es fácil de recordar, es fácil de contar y generará voz a voz</a:t>
            </a:r>
          </a:p>
        </p:txBody>
      </p:sp>
      <p:sp>
        <p:nvSpPr>
          <p:cNvPr id="11" name="Diagrama de flujo: proceso alternativo 10">
            <a:extLst>
              <a:ext uri="{FF2B5EF4-FFF2-40B4-BE49-F238E27FC236}">
                <a16:creationId xmlns:a16="http://schemas.microsoft.com/office/drawing/2014/main" id="{8429AEBE-39EF-ACFC-DC3C-8748BA2A1C76}"/>
              </a:ext>
            </a:extLst>
          </p:cNvPr>
          <p:cNvSpPr/>
          <p:nvPr/>
        </p:nvSpPr>
        <p:spPr>
          <a:xfrm>
            <a:off x="7088124" y="3067982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Pone los datos en contexto real y los evidencia</a:t>
            </a:r>
          </a:p>
        </p:txBody>
      </p:sp>
      <p:sp>
        <p:nvSpPr>
          <p:cNvPr id="12" name="Diagrama de flujo: proceso alternativo 11">
            <a:extLst>
              <a:ext uri="{FF2B5EF4-FFF2-40B4-BE49-F238E27FC236}">
                <a16:creationId xmlns:a16="http://schemas.microsoft.com/office/drawing/2014/main" id="{CFBB492F-C223-FEC8-9B80-32BD8219BE83}"/>
              </a:ext>
            </a:extLst>
          </p:cNvPr>
          <p:cNvSpPr/>
          <p:nvPr/>
        </p:nvSpPr>
        <p:spPr>
          <a:xfrm>
            <a:off x="7088124" y="3786420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Conecta a nivel emocional con la audiencia</a:t>
            </a:r>
          </a:p>
        </p:txBody>
      </p:sp>
      <p:sp>
        <p:nvSpPr>
          <p:cNvPr id="13" name="Diagrama de flujo: proceso alternativo 12">
            <a:extLst>
              <a:ext uri="{FF2B5EF4-FFF2-40B4-BE49-F238E27FC236}">
                <a16:creationId xmlns:a16="http://schemas.microsoft.com/office/drawing/2014/main" id="{2A007CD8-ACF4-8A89-1C44-62A0CFDA6BEB}"/>
              </a:ext>
            </a:extLst>
          </p:cNvPr>
          <p:cNvSpPr/>
          <p:nvPr/>
        </p:nvSpPr>
        <p:spPr>
          <a:xfrm>
            <a:off x="7088124" y="4504860"/>
            <a:ext cx="3959352" cy="612648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s-MX" sz="1400" dirty="0">
                <a:solidFill>
                  <a:schemeClr val="tx1"/>
                </a:solidFill>
                <a:cs typeface="Arial" panose="020B0604020202020204" pitchFamily="34" charset="0"/>
              </a:rPr>
              <a:t>De humanos a humanos</a:t>
            </a:r>
            <a:endParaRPr lang="es-CO" sz="14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4" name="Círculo: vacío 13">
            <a:extLst>
              <a:ext uri="{FF2B5EF4-FFF2-40B4-BE49-F238E27FC236}">
                <a16:creationId xmlns:a16="http://schemas.microsoft.com/office/drawing/2014/main" id="{B96343B5-61C8-0B4A-F7C8-22EE4C92E335}"/>
              </a:ext>
            </a:extLst>
          </p:cNvPr>
          <p:cNvSpPr/>
          <p:nvPr/>
        </p:nvSpPr>
        <p:spPr>
          <a:xfrm>
            <a:off x="6713982" y="1106424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írculo: vacío 14">
            <a:extLst>
              <a:ext uri="{FF2B5EF4-FFF2-40B4-BE49-F238E27FC236}">
                <a16:creationId xmlns:a16="http://schemas.microsoft.com/office/drawing/2014/main" id="{494ECDA0-DBCD-3247-F4FA-95F226AD7B81}"/>
              </a:ext>
            </a:extLst>
          </p:cNvPr>
          <p:cNvSpPr/>
          <p:nvPr/>
        </p:nvSpPr>
        <p:spPr>
          <a:xfrm>
            <a:off x="6713982" y="1805708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6" name="Círculo: vacío 15">
            <a:extLst>
              <a:ext uri="{FF2B5EF4-FFF2-40B4-BE49-F238E27FC236}">
                <a16:creationId xmlns:a16="http://schemas.microsoft.com/office/drawing/2014/main" id="{83D3244E-4258-ECA4-D995-96486181CA2E}"/>
              </a:ext>
            </a:extLst>
          </p:cNvPr>
          <p:cNvSpPr/>
          <p:nvPr/>
        </p:nvSpPr>
        <p:spPr>
          <a:xfrm>
            <a:off x="6713982" y="2524146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7" name="Círculo: vacío 16">
            <a:extLst>
              <a:ext uri="{FF2B5EF4-FFF2-40B4-BE49-F238E27FC236}">
                <a16:creationId xmlns:a16="http://schemas.microsoft.com/office/drawing/2014/main" id="{8BA97FD6-C389-1EBB-D685-ED8C3FBD3C05}"/>
              </a:ext>
            </a:extLst>
          </p:cNvPr>
          <p:cNvSpPr/>
          <p:nvPr/>
        </p:nvSpPr>
        <p:spPr>
          <a:xfrm>
            <a:off x="6713982" y="3242584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8" name="Círculo: vacío 17">
            <a:extLst>
              <a:ext uri="{FF2B5EF4-FFF2-40B4-BE49-F238E27FC236}">
                <a16:creationId xmlns:a16="http://schemas.microsoft.com/office/drawing/2014/main" id="{4781F834-BEAF-BEBA-CD59-D85E8509549F}"/>
              </a:ext>
            </a:extLst>
          </p:cNvPr>
          <p:cNvSpPr/>
          <p:nvPr/>
        </p:nvSpPr>
        <p:spPr>
          <a:xfrm>
            <a:off x="6713982" y="3961022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írculo: vacío 18">
            <a:extLst>
              <a:ext uri="{FF2B5EF4-FFF2-40B4-BE49-F238E27FC236}">
                <a16:creationId xmlns:a16="http://schemas.microsoft.com/office/drawing/2014/main" id="{6B42E6C9-A842-0A64-792E-BD3800F07A58}"/>
              </a:ext>
            </a:extLst>
          </p:cNvPr>
          <p:cNvSpPr/>
          <p:nvPr/>
        </p:nvSpPr>
        <p:spPr>
          <a:xfrm>
            <a:off x="6713982" y="4679460"/>
            <a:ext cx="271272" cy="263444"/>
          </a:xfrm>
          <a:prstGeom prst="donu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06076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798E13B5-E055-9FBE-0C08-EFB320968B91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6000" b="1" dirty="0">
                <a:solidFill>
                  <a:schemeClr val="bg1"/>
                </a:solidFill>
                <a:latin typeface="Aptos ExtraBold" panose="020B0004020202020204" pitchFamily="34" charset="0"/>
                <a:cs typeface="Arial" panose="020B0604020202020204" pitchFamily="34" charset="0"/>
              </a:rPr>
              <a:t>ANTES DE COMENZAR</a:t>
            </a:r>
          </a:p>
        </p:txBody>
      </p:sp>
    </p:spTree>
    <p:extLst>
      <p:ext uri="{BB962C8B-B14F-4D97-AF65-F5344CB8AC3E}">
        <p14:creationId xmlns:p14="http://schemas.microsoft.com/office/powerpoint/2010/main" val="3506950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A0C65C0-387D-C865-8C52-90560F9175DD}"/>
              </a:ext>
            </a:extLst>
          </p:cNvPr>
          <p:cNvSpPr/>
          <p:nvPr/>
        </p:nvSpPr>
        <p:spPr>
          <a:xfrm>
            <a:off x="0" y="0"/>
            <a:ext cx="12192000" cy="5833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AB98448-C2DB-A1AC-1768-AA06B93A89B8}"/>
              </a:ext>
            </a:extLst>
          </p:cNvPr>
          <p:cNvSpPr/>
          <p:nvPr/>
        </p:nvSpPr>
        <p:spPr>
          <a:xfrm>
            <a:off x="2273010" y="1581979"/>
            <a:ext cx="781504" cy="758953"/>
          </a:xfrm>
          <a:prstGeom prst="ellipse">
            <a:avLst/>
          </a:prstGeom>
          <a:solidFill>
            <a:srgbClr val="A14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800" b="1" dirty="0"/>
              <a:t>1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F7819A75-22E8-8E64-3909-204445E6CA2F}"/>
              </a:ext>
            </a:extLst>
          </p:cNvPr>
          <p:cNvSpPr/>
          <p:nvPr/>
        </p:nvSpPr>
        <p:spPr>
          <a:xfrm>
            <a:off x="5497794" y="1581978"/>
            <a:ext cx="781504" cy="758953"/>
          </a:xfrm>
          <a:prstGeom prst="ellipse">
            <a:avLst/>
          </a:prstGeom>
          <a:solidFill>
            <a:srgbClr val="A14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800" b="1" dirty="0"/>
              <a:t>2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1AB0C4A7-69CC-4992-E95E-B4F1647F028A}"/>
              </a:ext>
            </a:extLst>
          </p:cNvPr>
          <p:cNvSpPr/>
          <p:nvPr/>
        </p:nvSpPr>
        <p:spPr>
          <a:xfrm>
            <a:off x="8901267" y="1581978"/>
            <a:ext cx="781504" cy="758953"/>
          </a:xfrm>
          <a:prstGeom prst="ellipse">
            <a:avLst/>
          </a:prstGeom>
          <a:solidFill>
            <a:srgbClr val="A14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2800" b="1" dirty="0"/>
              <a:t>3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268A809-AE1B-8532-8910-6FAC562F3A92}"/>
              </a:ext>
            </a:extLst>
          </p:cNvPr>
          <p:cNvSpPr txBox="1"/>
          <p:nvPr/>
        </p:nvSpPr>
        <p:spPr>
          <a:xfrm>
            <a:off x="1776948" y="2596964"/>
            <a:ext cx="1819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b="1" dirty="0"/>
              <a:t>¿DE QUÉ SE TRATA TU HISTORIA?</a:t>
            </a:r>
            <a:endParaRPr lang="es-CO" sz="14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20DC069-1CB2-8284-46CD-BFF206B44612}"/>
              </a:ext>
            </a:extLst>
          </p:cNvPr>
          <p:cNvSpPr txBox="1"/>
          <p:nvPr/>
        </p:nvSpPr>
        <p:spPr>
          <a:xfrm>
            <a:off x="1776948" y="3120184"/>
            <a:ext cx="1819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/>
              <a:t>¿Cuál es el tema transversal que hilará tu historia?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s-CO" sz="1200" b="1" dirty="0"/>
              <a:t>Tip: hilar el inicio de la historia con el fin de manera circular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6DE87C2-96C6-B436-7A96-988D0C99BA5C}"/>
              </a:ext>
            </a:extLst>
          </p:cNvPr>
          <p:cNvSpPr txBox="1"/>
          <p:nvPr/>
        </p:nvSpPr>
        <p:spPr>
          <a:xfrm>
            <a:off x="4631648" y="2596964"/>
            <a:ext cx="2513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b="1" dirty="0"/>
              <a:t>¿CUÁL ES EL OBJETIVO DE CONTAR TU HISTORIA?</a:t>
            </a:r>
            <a:endParaRPr lang="es-CO" sz="14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1F8C5C8-47BD-6ED5-9DC5-7895727AC0E5}"/>
              </a:ext>
            </a:extLst>
          </p:cNvPr>
          <p:cNvSpPr txBox="1"/>
          <p:nvPr/>
        </p:nvSpPr>
        <p:spPr>
          <a:xfrm>
            <a:off x="4490396" y="3120184"/>
            <a:ext cx="27962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1200" dirty="0"/>
              <a:t>Pregúntate qué quieres lograr con esta historia: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200" dirty="0"/>
              <a:t>Vender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200" dirty="0"/>
              <a:t>Explicar un concepto/un dolor/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200" dirty="0"/>
              <a:t>Validar una hipótesis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200" dirty="0"/>
              <a:t>Evidenciar el potencial de inversión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200" dirty="0"/>
              <a:t>Convencer a tu público de hacer....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200" dirty="0"/>
              <a:t>Relanzar una idea / solución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6F449EA-5955-3197-3B5E-731CF334B9AB}"/>
              </a:ext>
            </a:extLst>
          </p:cNvPr>
          <p:cNvSpPr txBox="1"/>
          <p:nvPr/>
        </p:nvSpPr>
        <p:spPr>
          <a:xfrm>
            <a:off x="8061997" y="2596964"/>
            <a:ext cx="24600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b="1" dirty="0"/>
              <a:t>¿CUÁLES SON LOS ACTORES DE TU HISTORIA?</a:t>
            </a:r>
            <a:endParaRPr lang="es-CO" sz="1400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E29C234-42CD-37AB-3D3C-9ADD94E7BA83}"/>
              </a:ext>
            </a:extLst>
          </p:cNvPr>
          <p:cNvSpPr txBox="1"/>
          <p:nvPr/>
        </p:nvSpPr>
        <p:spPr>
          <a:xfrm>
            <a:off x="8176373" y="3120184"/>
            <a:ext cx="24600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/>
              <a:t>¿Quiénes participan de tu historia?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/>
              <a:t>¿Cuáles son sus necesidades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/>
              <a:t>¿Cuál es su contexto?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/>
              <a:t>¿Cómo se sienten?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/>
              <a:t>¿Cuál es el nivel de relacionamiento con tu idea o solución?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200" dirty="0"/>
              <a:t>¿Qué les gusta escuchar?</a:t>
            </a:r>
            <a:endParaRPr lang="es-CO" sz="1200" dirty="0"/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C97470B6-45DE-6B14-61BC-8E8B827EA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26" y="317946"/>
            <a:ext cx="7741158" cy="1325563"/>
          </a:xfrm>
        </p:spPr>
        <p:txBody>
          <a:bodyPr/>
          <a:lstStyle/>
          <a:p>
            <a:r>
              <a:rPr lang="es-CO" dirty="0">
                <a:latin typeface="Aptos ExtraBold" panose="020B0004020202020204" pitchFamily="34" charset="0"/>
              </a:rPr>
              <a:t>¡ENCUENDRA LA ESCENA!</a:t>
            </a:r>
          </a:p>
        </p:txBody>
      </p:sp>
    </p:spTree>
    <p:extLst>
      <p:ext uri="{BB962C8B-B14F-4D97-AF65-F5344CB8AC3E}">
        <p14:creationId xmlns:p14="http://schemas.microsoft.com/office/powerpoint/2010/main" val="393152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798E13B5-E055-9FBE-0C08-EFB320968B91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6000" b="1" dirty="0">
                <a:solidFill>
                  <a:schemeClr val="bg1"/>
                </a:solidFill>
                <a:latin typeface="Aptos ExtraBold" panose="020B0004020202020204" pitchFamily="34" charset="0"/>
                <a:cs typeface="Arial" panose="020B0604020202020204" pitchFamily="34" charset="0"/>
              </a:rPr>
              <a:t>PLANTEA TU HISTORIA</a:t>
            </a:r>
          </a:p>
        </p:txBody>
      </p:sp>
    </p:spTree>
    <p:extLst>
      <p:ext uri="{BB962C8B-B14F-4D97-AF65-F5344CB8AC3E}">
        <p14:creationId xmlns:p14="http://schemas.microsoft.com/office/powerpoint/2010/main" val="808987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A0C65C0-387D-C865-8C52-90560F9175DD}"/>
              </a:ext>
            </a:extLst>
          </p:cNvPr>
          <p:cNvSpPr/>
          <p:nvPr/>
        </p:nvSpPr>
        <p:spPr>
          <a:xfrm>
            <a:off x="0" y="0"/>
            <a:ext cx="12192000" cy="58338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349400F9-32C0-5675-4066-F18A25DDDEFB}"/>
              </a:ext>
            </a:extLst>
          </p:cNvPr>
          <p:cNvSpPr/>
          <p:nvPr/>
        </p:nvSpPr>
        <p:spPr>
          <a:xfrm>
            <a:off x="579120" y="1024128"/>
            <a:ext cx="2084832" cy="411480"/>
          </a:xfrm>
          <a:prstGeom prst="rec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b="1" dirty="0">
                <a:solidFill>
                  <a:schemeClr val="bg1"/>
                </a:solidFill>
              </a:rPr>
              <a:t>CONTEXTO E INTRODUCCIÓN</a:t>
            </a:r>
            <a:endParaRPr lang="es-CO" sz="1200" dirty="0">
              <a:solidFill>
                <a:schemeClr val="bg1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79CBA03F-1241-74EC-4F8C-032CE63172C9}"/>
              </a:ext>
            </a:extLst>
          </p:cNvPr>
          <p:cNvSpPr/>
          <p:nvPr/>
        </p:nvSpPr>
        <p:spPr>
          <a:xfrm>
            <a:off x="2816352" y="1024128"/>
            <a:ext cx="2084832" cy="4114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b="1" dirty="0"/>
              <a:t>ROMPE EL HIELO ATRAYENDO LA ATENCIÓN</a:t>
            </a:r>
            <a:endParaRPr lang="es-CO" sz="1200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4F13613E-4CD2-8770-CB6B-E9A49F9B2B60}"/>
              </a:ext>
            </a:extLst>
          </p:cNvPr>
          <p:cNvSpPr/>
          <p:nvPr/>
        </p:nvSpPr>
        <p:spPr>
          <a:xfrm>
            <a:off x="5053584" y="1024128"/>
            <a:ext cx="2084832" cy="411480"/>
          </a:xfrm>
          <a:prstGeom prst="rec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b="1" i="0" dirty="0"/>
              <a:t>MOMENTO ¡</a:t>
            </a:r>
            <a:r>
              <a:rPr lang="es-CO" sz="1200" b="1" dirty="0"/>
              <a:t>WOW</a:t>
            </a:r>
            <a:r>
              <a:rPr lang="es-CO" sz="1200" b="1" i="0" dirty="0"/>
              <a:t>!</a:t>
            </a:r>
            <a:endParaRPr lang="es-CO" sz="1200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0B370CC-0081-E074-D5A3-89587E6134A9}"/>
              </a:ext>
            </a:extLst>
          </p:cNvPr>
          <p:cNvSpPr/>
          <p:nvPr/>
        </p:nvSpPr>
        <p:spPr>
          <a:xfrm>
            <a:off x="7290816" y="1024128"/>
            <a:ext cx="2084832" cy="411480"/>
          </a:xfrm>
          <a:prstGeom prst="rect">
            <a:avLst/>
          </a:prstGeom>
          <a:solidFill>
            <a:srgbClr val="A14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b="1" dirty="0"/>
              <a:t>CONCLUSIÓN / LLAMADO A LA ACCIÓN</a:t>
            </a:r>
            <a:endParaRPr lang="es-CO" sz="1200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93C2FAD-C38E-9EF9-538A-FE595A6A7E91}"/>
              </a:ext>
            </a:extLst>
          </p:cNvPr>
          <p:cNvSpPr/>
          <p:nvPr/>
        </p:nvSpPr>
        <p:spPr>
          <a:xfrm>
            <a:off x="9528048" y="1024128"/>
            <a:ext cx="2084832" cy="411480"/>
          </a:xfrm>
          <a:prstGeom prst="rect">
            <a:avLst/>
          </a:prstGeom>
          <a:solidFill>
            <a:srgbClr val="5AC4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200" b="1" dirty="0"/>
              <a:t>PREPÁRATE PARA LAS PREGUNTAS</a:t>
            </a:r>
            <a:endParaRPr lang="es-CO" sz="120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47768D9-8C5D-164F-9CCB-1816C8CEE450}"/>
              </a:ext>
            </a:extLst>
          </p:cNvPr>
          <p:cNvSpPr/>
          <p:nvPr/>
        </p:nvSpPr>
        <p:spPr>
          <a:xfrm>
            <a:off x="579120" y="1515702"/>
            <a:ext cx="2084832" cy="3843698"/>
          </a:xfrm>
          <a:prstGeom prst="rect">
            <a:avLst/>
          </a:prstGeom>
          <a:solidFill>
            <a:srgbClr val="08D2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dirty="0">
                <a:solidFill>
                  <a:schemeClr val="bg1"/>
                </a:solidFill>
              </a:rPr>
              <a:t>¿Qué necesitas aclarar para empezar con tu historia?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>
                <a:solidFill>
                  <a:schemeClr val="bg1"/>
                </a:solidFill>
              </a:rPr>
              <a:t>¿Qué necesitas explicar? Términos, personajes, contexto.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>
                <a:solidFill>
                  <a:schemeClr val="bg1"/>
                </a:solidFill>
              </a:rPr>
              <a:t>Ten en cuenta lo que tu audiencia puede estar sintiendo, pensando, necesitando antes de escuchar tu historia.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>
                <a:solidFill>
                  <a:schemeClr val="bg1"/>
                </a:solidFill>
              </a:rPr>
              <a:t>¿Cómo vas a empezar a contarla?</a:t>
            </a:r>
            <a:endParaRPr lang="es-CO" sz="1200" dirty="0">
              <a:solidFill>
                <a:schemeClr val="bg1"/>
              </a:solidFill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6BDAA55-73E4-CF48-1C7A-A14BBC50D22F}"/>
              </a:ext>
            </a:extLst>
          </p:cNvPr>
          <p:cNvSpPr/>
          <p:nvPr/>
        </p:nvSpPr>
        <p:spPr>
          <a:xfrm>
            <a:off x="2816352" y="1515702"/>
            <a:ext cx="2084832" cy="384369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dirty="0"/>
              <a:t>Inicia conectando las mentes de tu audiencia con el objetivo a partir 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Un dato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Una anécdota personal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Una cifra o anotación sobre un tema actual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Un chiste (si es preciso y lo puedes hacer)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Conectar emocionalmente a través de </a:t>
            </a:r>
            <a:r>
              <a:rPr lang="es-MX" sz="1200" i="1" dirty="0" err="1"/>
              <a:t>icebreakers</a:t>
            </a:r>
            <a:r>
              <a:rPr lang="es-MX" sz="1200" dirty="0"/>
              <a:t>, ambiente, disposición, etc.</a:t>
            </a:r>
            <a:endParaRPr lang="es-CO" sz="1200" dirty="0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30F6BB8-6B71-7EE4-A3BF-A7DE4F6E5468}"/>
              </a:ext>
            </a:extLst>
          </p:cNvPr>
          <p:cNvSpPr/>
          <p:nvPr/>
        </p:nvSpPr>
        <p:spPr>
          <a:xfrm>
            <a:off x="5053584" y="1515702"/>
            <a:ext cx="2084832" cy="3843698"/>
          </a:xfrm>
          <a:prstGeom prst="rec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dirty="0"/>
              <a:t>Problema o necesidad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¿Cómo vas a evidenciar la necesidad o problema que encontraste para resolver?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¿Por qué es necesario resolverlo?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1200" dirty="0"/>
              <a:t>La solución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¡Entrega la idea o solución en el momento clave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Justo cuando están ansiosos es el momento de revelación de la respuesta a ese problema o necesidad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Resalta sus beneficios y qué es lo que ellos pueden obtener positivo de tu idea/ solución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Cuál es la solución con IA</a:t>
            </a: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004A712-A4E8-2BFA-6BFE-690807C00850}"/>
              </a:ext>
            </a:extLst>
          </p:cNvPr>
          <p:cNvSpPr/>
          <p:nvPr/>
        </p:nvSpPr>
        <p:spPr>
          <a:xfrm>
            <a:off x="7290816" y="1515702"/>
            <a:ext cx="2084832" cy="3843698"/>
          </a:xfrm>
          <a:prstGeom prst="rect">
            <a:avLst/>
          </a:prstGeom>
          <a:solidFill>
            <a:srgbClr val="A149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1200" dirty="0"/>
              <a:t>¿Cuál es el final de tu historia?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¿Cómo se siente tu audiencia después de haberte escuchado?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 ¿Cuál es el llamado a la acción? ¿Qué necesitas? recursos humanos, tecnológicos, </a:t>
            </a:r>
            <a:r>
              <a:rPr lang="es-MX" sz="1200" dirty="0" err="1"/>
              <a:t>etc</a:t>
            </a:r>
            <a:endParaRPr lang="es-MX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¿Qué debería suceder una vez termine u pitch?</a:t>
            </a:r>
            <a:endParaRPr lang="es-CO" sz="120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EA657B64-B1D0-98C1-0E8A-C6DA9C17CF6F}"/>
              </a:ext>
            </a:extLst>
          </p:cNvPr>
          <p:cNvSpPr/>
          <p:nvPr/>
        </p:nvSpPr>
        <p:spPr>
          <a:xfrm>
            <a:off x="9528048" y="1515702"/>
            <a:ext cx="2084832" cy="3843698"/>
          </a:xfrm>
          <a:prstGeom prst="rect">
            <a:avLst/>
          </a:prstGeom>
          <a:solidFill>
            <a:srgbClr val="5AC4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s-MX" sz="1200" dirty="0"/>
              <a:t>Haz una lista de las posibles preguntas que podrían hacerte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Mejor escenario vs. Peor escenario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Usa la técnica de los 6 sombreros con tu discurso para anticipar posibles preguntas o comentarios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200" dirty="0"/>
              <a:t>Ensaya con otra persona para que te dé su punto de vista y haga posibles preguntas</a:t>
            </a:r>
            <a:endParaRPr lang="es-CO" sz="1200" dirty="0"/>
          </a:p>
          <a:p>
            <a:pPr marL="0" indent="0">
              <a:buFont typeface="Arial" panose="020B0604020202020204" pitchFamily="34" charset="0"/>
              <a:buNone/>
            </a:pPr>
            <a:endParaRPr lang="es-CO" sz="1200" dirty="0"/>
          </a:p>
        </p:txBody>
      </p:sp>
    </p:spTree>
    <p:extLst>
      <p:ext uri="{BB962C8B-B14F-4D97-AF65-F5344CB8AC3E}">
        <p14:creationId xmlns:p14="http://schemas.microsoft.com/office/powerpoint/2010/main" val="1836883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1A0C65C0-387D-C865-8C52-90560F9175DD}"/>
              </a:ext>
            </a:extLst>
          </p:cNvPr>
          <p:cNvSpPr/>
          <p:nvPr/>
        </p:nvSpPr>
        <p:spPr>
          <a:xfrm>
            <a:off x="4611624" y="859535"/>
            <a:ext cx="7580376" cy="51389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7F4B2121-3094-F27B-98AA-E452E7B14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82754"/>
            <a:ext cx="3383280" cy="1325563"/>
          </a:xfrm>
        </p:spPr>
        <p:txBody>
          <a:bodyPr/>
          <a:lstStyle/>
          <a:p>
            <a:pPr algn="ctr"/>
            <a:r>
              <a:rPr lang="es-CO" dirty="0">
                <a:solidFill>
                  <a:schemeClr val="bg1"/>
                </a:solidFill>
                <a:latin typeface="Aptos ExtraBold" panose="020B0004020202020204" pitchFamily="34" charset="0"/>
              </a:rPr>
              <a:t>TIPS</a:t>
            </a:r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id="{494A5B0F-8AA5-C28C-18E6-CD2BA271EE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6984" y="1609946"/>
            <a:ext cx="6272784" cy="3638106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Tengan en cuenta que cada uno de estos puntos para preparar tu pitch.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No tienen que acogerte al estándar. ¡Las presentaciones creativas generan mayor recordación!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Tendrán 3 minutos para hacer tu </a:t>
            </a:r>
            <a:r>
              <a:rPr lang="es-CO" i="1" dirty="0" err="1">
                <a:latin typeface="Arial" panose="020B0604020202020204" pitchFamily="34" charset="0"/>
                <a:cs typeface="Arial" panose="020B0604020202020204" pitchFamily="34" charset="0"/>
              </a:rPr>
              <a:t>elevator</a:t>
            </a:r>
            <a:r>
              <a:rPr lang="es-CO" i="1" dirty="0">
                <a:latin typeface="Arial" panose="020B0604020202020204" pitchFamily="34" charset="0"/>
                <a:cs typeface="Arial" panose="020B0604020202020204" pitchFamily="34" charset="0"/>
              </a:rPr>
              <a:t> pitch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, por lo que recomendamos solo elegir a 1 o máximo 2 personas para hacerlo, y tener muy en cuenta el tiempo que también será un criterio a evaluar.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Preparen su discurso, ensáyenlo en equipo y confíen en el trabajo que están a punto de presentar.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No se vale repetir, solo tendrán una oportunidad para presentar.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tips</a:t>
            </a: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 adicionales te recomendamos consultar esta nota en la Intranet: 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Siete </a:t>
            </a: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tips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para hacer un buen pitch (comfama.com)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írculo: vacío 17">
            <a:extLst>
              <a:ext uri="{FF2B5EF4-FFF2-40B4-BE49-F238E27FC236}">
                <a16:creationId xmlns:a16="http://schemas.microsoft.com/office/drawing/2014/main" id="{8B4D5DD8-3F55-DD98-9DBB-A6185BE61B7F}"/>
              </a:ext>
            </a:extLst>
          </p:cNvPr>
          <p:cNvSpPr/>
          <p:nvPr/>
        </p:nvSpPr>
        <p:spPr>
          <a:xfrm>
            <a:off x="5187696" y="1646522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Círculo: vacío 18">
            <a:extLst>
              <a:ext uri="{FF2B5EF4-FFF2-40B4-BE49-F238E27FC236}">
                <a16:creationId xmlns:a16="http://schemas.microsoft.com/office/drawing/2014/main" id="{3D804E82-DEAB-EDE8-E4BA-C0EE68B33008}"/>
              </a:ext>
            </a:extLst>
          </p:cNvPr>
          <p:cNvSpPr/>
          <p:nvPr/>
        </p:nvSpPr>
        <p:spPr>
          <a:xfrm>
            <a:off x="5187696" y="2090043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Círculo: vacío 19">
            <a:extLst>
              <a:ext uri="{FF2B5EF4-FFF2-40B4-BE49-F238E27FC236}">
                <a16:creationId xmlns:a16="http://schemas.microsoft.com/office/drawing/2014/main" id="{9DC24F1B-B706-8708-8367-C2F9135A2C74}"/>
              </a:ext>
            </a:extLst>
          </p:cNvPr>
          <p:cNvSpPr/>
          <p:nvPr/>
        </p:nvSpPr>
        <p:spPr>
          <a:xfrm>
            <a:off x="5187696" y="2786192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írculo: vacío 20">
            <a:extLst>
              <a:ext uri="{FF2B5EF4-FFF2-40B4-BE49-F238E27FC236}">
                <a16:creationId xmlns:a16="http://schemas.microsoft.com/office/drawing/2014/main" id="{23D3D09C-1C42-D9D1-D295-443A80F4D689}"/>
              </a:ext>
            </a:extLst>
          </p:cNvPr>
          <p:cNvSpPr/>
          <p:nvPr/>
        </p:nvSpPr>
        <p:spPr>
          <a:xfrm>
            <a:off x="5187696" y="3482341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írculo: vacío 21">
            <a:extLst>
              <a:ext uri="{FF2B5EF4-FFF2-40B4-BE49-F238E27FC236}">
                <a16:creationId xmlns:a16="http://schemas.microsoft.com/office/drawing/2014/main" id="{806AD07F-A4FF-CD26-700B-24D345958F82}"/>
              </a:ext>
            </a:extLst>
          </p:cNvPr>
          <p:cNvSpPr/>
          <p:nvPr/>
        </p:nvSpPr>
        <p:spPr>
          <a:xfrm>
            <a:off x="5187696" y="3989268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3" name="Círculo: vacío 22">
            <a:extLst>
              <a:ext uri="{FF2B5EF4-FFF2-40B4-BE49-F238E27FC236}">
                <a16:creationId xmlns:a16="http://schemas.microsoft.com/office/drawing/2014/main" id="{6989F3D3-01AD-93FC-A5C2-A427816E7A02}"/>
              </a:ext>
            </a:extLst>
          </p:cNvPr>
          <p:cNvSpPr/>
          <p:nvPr/>
        </p:nvSpPr>
        <p:spPr>
          <a:xfrm>
            <a:off x="5187696" y="4486938"/>
            <a:ext cx="271272" cy="263444"/>
          </a:xfrm>
          <a:prstGeom prst="donut">
            <a:avLst/>
          </a:prstGeom>
          <a:solidFill>
            <a:srgbClr val="FF45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2415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5E09AF966B16445BB8B36BEDCB2DDF2" ma:contentTypeVersion="18" ma:contentTypeDescription="Crear nuevo documento." ma:contentTypeScope="" ma:versionID="b949823d90ffa1058abcf51e9c7a01ce">
  <xsd:schema xmlns:xsd="http://www.w3.org/2001/XMLSchema" xmlns:xs="http://www.w3.org/2001/XMLSchema" xmlns:p="http://schemas.microsoft.com/office/2006/metadata/properties" xmlns:ns2="f1f3070d-7419-48ff-828d-2ee13d70c70a" xmlns:ns3="2973810a-f26b-4358-93f4-ec4c34f95294" targetNamespace="http://schemas.microsoft.com/office/2006/metadata/properties" ma:root="true" ma:fieldsID="c6255880b8c15ed0fd1a71ff6c38730e" ns2:_="" ns3:_="">
    <xsd:import namespace="f1f3070d-7419-48ff-828d-2ee13d70c70a"/>
    <xsd:import namespace="2973810a-f26b-4358-93f4-ec4c34f9529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f3070d-7419-48ff-828d-2ee13d70c7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Etiquetas de imagen" ma:readOnly="false" ma:fieldId="{5cf76f15-5ced-4ddc-b409-7134ff3c332f}" ma:taxonomyMulti="true" ma:sspId="642862e3-b75e-45bf-a88f-11fcfbff6c5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73810a-f26b-4358-93f4-ec4c34f95294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ab8b2e84-3520-4eac-9ec1-edc435bfb61e}" ma:internalName="TaxCatchAll" ma:showField="CatchAllData" ma:web="2973810a-f26b-4358-93f4-ec4c34f9529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1f3070d-7419-48ff-828d-2ee13d70c70a">
      <Terms xmlns="http://schemas.microsoft.com/office/infopath/2007/PartnerControls"/>
    </lcf76f155ced4ddcb4097134ff3c332f>
    <TaxCatchAll xmlns="2973810a-f26b-4358-93f4-ec4c34f95294" xsi:nil="true"/>
  </documentManagement>
</p:properties>
</file>

<file path=customXml/itemProps1.xml><?xml version="1.0" encoding="utf-8"?>
<ds:datastoreItem xmlns:ds="http://schemas.openxmlformats.org/officeDocument/2006/customXml" ds:itemID="{6DBD9183-98F2-4455-A4E8-6FCD9D8B6B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674EC39-0CB0-4898-B51D-F5B6C90442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f3070d-7419-48ff-828d-2ee13d70c70a"/>
    <ds:schemaRef ds:uri="2973810a-f26b-4358-93f4-ec4c34f9529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063B30-DA7E-4626-BF23-A216A5B1EC4E}">
  <ds:schemaRefs>
    <ds:schemaRef ds:uri="2973810a-f26b-4358-93f4-ec4c34f95294"/>
    <ds:schemaRef ds:uri="f1f3070d-7419-48ff-828d-2ee13d70c70a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699</Words>
  <Application>Microsoft Office PowerPoint</Application>
  <PresentationFormat>Panorámica</PresentationFormat>
  <Paragraphs>77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Presentación de PowerPoint</vt:lpstr>
      <vt:lpstr>¿QUÉ ES STORYTELLING?</vt:lpstr>
      <vt:lpstr>Presentación de PowerPoint</vt:lpstr>
      <vt:lpstr>¡ENCUENDRA LA ESCENA!</vt:lpstr>
      <vt:lpstr>Presentación de PowerPoint</vt:lpstr>
      <vt:lpstr>Presentación de PowerPoint</vt:lpstr>
      <vt:lpstr>TIPS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Carolina Jimenez Arango</dc:creator>
  <cp:lastModifiedBy>Laura Andrea Perez Vargas</cp:lastModifiedBy>
  <cp:revision>7</cp:revision>
  <dcterms:created xsi:type="dcterms:W3CDTF">2024-07-22T20:09:42Z</dcterms:created>
  <dcterms:modified xsi:type="dcterms:W3CDTF">2024-08-12T13:51:41Z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0x010100A5E09AF966B16445BB8B36BEDCB2DDF2</vt:lpwstr>
  </property>
</Properties>
</file>

<file path=docProps/thumbnail.jpeg>
</file>